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76" r:id="rId16"/>
    <p:sldId id="277" r:id="rId17"/>
    <p:sldId id="278" r:id="rId18"/>
    <p:sldId id="279" r:id="rId19"/>
    <p:sldId id="280" r:id="rId20"/>
    <p:sldId id="269" r:id="rId21"/>
    <p:sldId id="270" r:id="rId22"/>
    <p:sldId id="271" r:id="rId23"/>
    <p:sldId id="272" r:id="rId24"/>
    <p:sldId id="273" r:id="rId25"/>
    <p:sldId id="274" r:id="rId26"/>
    <p:sldId id="281" r:id="rId27"/>
    <p:sldId id="289" r:id="rId28"/>
    <p:sldId id="282" r:id="rId29"/>
    <p:sldId id="283" r:id="rId30"/>
    <p:sldId id="284" r:id="rId31"/>
    <p:sldId id="285" r:id="rId32"/>
    <p:sldId id="286" r:id="rId33"/>
    <p:sldId id="287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5" r:id="rId49"/>
    <p:sldId id="306" r:id="rId50"/>
    <p:sldId id="307" r:id="rId51"/>
    <p:sldId id="303" r:id="rId52"/>
    <p:sldId id="308" r:id="rId53"/>
    <p:sldId id="309" r:id="rId54"/>
    <p:sldId id="310" r:id="rId55"/>
    <p:sldId id="311" r:id="rId56"/>
    <p:sldId id="288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0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1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2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3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5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7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7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5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0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6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229E8-B9F1-474F-9F91-E83DC087BBCF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E6263-70D0-4747-8A4E-A8EC39BD7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5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37509"/>
            <a:ext cx="9144000" cy="167245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5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0991"/>
          </a:xfrm>
        </p:spPr>
        <p:txBody>
          <a:bodyPr/>
          <a:lstStyle/>
          <a:p>
            <a:pPr algn="r"/>
            <a:r>
              <a:rPr lang="en-US" dirty="0" smtClean="0"/>
              <a:t>Melvin C Jose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0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8505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RAM(Read/Write Memory)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power goes information goes( need battery back-up)</a:t>
            </a:r>
          </a:p>
          <a:p>
            <a:pPr marL="0" indent="0">
              <a:buNone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</a:t>
            </a:r>
          </a:p>
          <a:p>
            <a:pPr marL="0" indent="0">
              <a:buNone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SRAM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DRAM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SD RAM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6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928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DRAM(Dynamic RAM)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43903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transistor or FET with a capacitor to store one bit information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storage cells can accommodate in</a:t>
            </a:r>
            <a:r>
              <a:rPr lang="en-A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memories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Stored as electrical charge with in capacitors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analog method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refresh periodically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Comparably slower devices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as main memory in computer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systems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2680879"/>
            <a:ext cx="36576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9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2377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SRAM(Static RAM)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469" y="1825625"/>
            <a:ext cx="6098049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Fastest RAM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expensive and need more number of transistors to retain each bit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Retain each information in Flip-Flops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in cache memory of computers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internal registers of any processor composed of SRAM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14" y="1162377"/>
            <a:ext cx="45910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1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SDRAM (Synchronous DRAM)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hybrid of DRAM and SRAM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Faster than DRAM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memories are made from SDRAM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71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Main Memory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192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Any of this memory(DRAM) can set as Main memory</a:t>
            </a:r>
          </a:p>
          <a:p>
            <a:r>
              <a:rPr lang="en-US" b="1" dirty="0" smtClean="0"/>
              <a:t>It is interfaced with the processor  through a DRAM controller using Data and control bus of the processor</a:t>
            </a:r>
          </a:p>
          <a:p>
            <a:r>
              <a:rPr lang="en-US" dirty="0" smtClean="0"/>
              <a:t>Size of </a:t>
            </a:r>
            <a:r>
              <a:rPr lang="en-US" dirty="0"/>
              <a:t>t</a:t>
            </a:r>
            <a:r>
              <a:rPr lang="en-US" dirty="0" smtClean="0"/>
              <a:t>he main memory directly depend on number of address lines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1543844"/>
            <a:ext cx="70675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3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Main Memory reading and writing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508760"/>
            <a:ext cx="8595360" cy="52273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Writing of data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address line is high transistor is active(On state)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physical condition of data line will get duplicated in capacitor in the form of analog voltage (charged/discharged).</a:t>
            </a:r>
          </a:p>
          <a:p>
            <a:pPr marL="0" indent="0"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Reading of data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address is triggered status of capacitor voltage is available in data line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read through comparator out side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Capacitor has a tendency to discharge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status of capacitor maintained by refreshing capacitors(refreshing of DRAM)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done with the help of DRAM controller</a:t>
            </a:r>
          </a:p>
          <a:p>
            <a:endParaRPr lang="en-US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0" y="3468053"/>
            <a:ext cx="32956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5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DRAM Refreshing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Done by DRAM (Array) controller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there are two signals</a:t>
            </a:r>
          </a:p>
          <a:p>
            <a:pPr lvl="1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 (Row address Strobe)</a:t>
            </a:r>
          </a:p>
          <a:p>
            <a:pPr lvl="1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 (Column address strobe)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signals help to refresh the memory bits at the time of reading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530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Secondary Memory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177" y="1619794"/>
            <a:ext cx="10970623" cy="4557169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 volatile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Stores information in the form of data or program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in secondary memory should load to primary memory before execution</a:t>
            </a: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 Disc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Disc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tapes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08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58180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Hard Disc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6076" y="4343249"/>
            <a:ext cx="5724004" cy="2093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840" y="1173539"/>
            <a:ext cx="118262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coating on both side of platter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plate has its read/write head(top and bottom)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plate is connected to Spindle which is motor driven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head movement and platter rotation is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plate is subdivided in to tracks and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sectors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840" y="3722368"/>
            <a:ext cx="61022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and sectors there is a separation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sector can store 4 kilo-bits along with track and sector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accelerometer as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24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Optical Disc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81784"/>
            <a:ext cx="9201149" cy="492569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 of light source is the guiding factor for communicating digital information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reading and writing  laser beams are used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Pits(undulations) and land are created to read/write status 1/0 respectively.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of tracks is different(in the form of spiral) starting from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centre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Sectors on this track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755" y="2037441"/>
            <a:ext cx="2402205" cy="19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8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Memory Tree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1625328"/>
            <a:ext cx="9598870" cy="45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89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Memory Characteristics and Hierarchy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stores programs and data and other information</a:t>
            </a:r>
          </a:p>
          <a:p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 Memory System 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is categorized as based on three parameters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Access time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Cost of storage/bit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Affordable Convenient Size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All have equal importance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8571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Time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time necessary to complete a unit communication between Processor and concerned memory devices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time delay between issuing the read command from the processor and arrival of target data within the processor.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registers and processor (Few Nano seconds)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processor and magnetic tapes (few seconds)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 time should be minimum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680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of storage per bit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of storage bit is inversely proportional to Access Time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32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6152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Affordable Convenient Size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Same size of data storage in suitable size (Magnetic tapes) and some in impractical size(Silicon wafers)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542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Hierarchy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1" y="1825625"/>
            <a:ext cx="11460479" cy="43513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Six verities of storage possibilities (All are not in the same system)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Registers (Closest to processor)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L1 Cache (With in the same chip of processor)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L2 Cache (primary cache within processor)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L3 cache (secondary cache outside the processor)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Memory (With in motherboard)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 drives and tape drives (outside Motherboard)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69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66"/>
          <a:stretch/>
        </p:blipFill>
        <p:spPr>
          <a:xfrm>
            <a:off x="1947275" y="1828799"/>
            <a:ext cx="8596709" cy="45814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Hierarchy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9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348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Memory Hierarchy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1493520"/>
            <a:ext cx="11308080" cy="5074920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located in Motherboard is called primary memory and outside motherboard Secondary Memory</a:t>
            </a:r>
          </a:p>
          <a:p>
            <a:pPr marL="0" indent="0">
              <a:buNone/>
            </a:pPr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 Wafer</a:t>
            </a:r>
          </a:p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Registers </a:t>
            </a:r>
          </a:p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L1 Cache(Similar to CPU Registers)</a:t>
            </a:r>
          </a:p>
          <a:p>
            <a:pPr marL="0" indent="0">
              <a:buNone/>
            </a:pPr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package</a:t>
            </a:r>
          </a:p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 Wafer in one silicon Wafer</a:t>
            </a:r>
          </a:p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L2 cache in another Wafer</a:t>
            </a:r>
          </a:p>
          <a:p>
            <a:pPr marL="0" indent="0">
              <a:buNone/>
            </a:pPr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Motherboard Accommodating Processor</a:t>
            </a:r>
          </a:p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package</a:t>
            </a:r>
          </a:p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L3 cache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31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5004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Connecting Buses for these Modules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1505584"/>
            <a:ext cx="11125200" cy="4605655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L1 cache connected with Processor’s internal Buses with in CPU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L2 cache connected with special internal buses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L3 cache and main memory are connected with processor through the address-data-control bus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memories are connected with processors  through External bus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bus also used for the connection of other peripherals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73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58240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Memory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410788"/>
            <a:ext cx="11780520" cy="5249091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Programmers develops programs assuming there is memory available in the computer than in reality is virtual memory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a days memory is cheaper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GUI required large memory for Software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 to enhancement of memory size, efficient memory utilization is required (overlays)</a:t>
            </a:r>
          </a:p>
          <a:p>
            <a:pPr marL="0" indent="0"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Overlay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technique used by programmers(software developers), It will load only required portion of program that is necessary for immediate execution to main memory.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program on secondary memory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730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Overlay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621" y="3016251"/>
            <a:ext cx="8746539" cy="2064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80" y="1690688"/>
            <a:ext cx="98602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Overlay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32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 </a:t>
            </a:r>
            <a:r>
              <a:rPr lang="en-A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Read only memory (Nonvolatile memory)</a:t>
            </a:r>
          </a:p>
          <a:p>
            <a:pPr lvl="1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information in power off conditions</a:t>
            </a:r>
          </a:p>
          <a:p>
            <a:pPr lvl="1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 to Boot the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 </a:t>
            </a:r>
            <a:r>
              <a:rPr lang="en-AE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read write memory (Volatile Memory)</a:t>
            </a: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Processor, ROM and RAM is minimum system requirement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Computer Memory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56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8532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Memory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5563"/>
            <a:ext cx="8908732" cy="2318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3492187"/>
            <a:ext cx="113690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8085 has 16K memory divided as 8K ROM and 8K 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secondary memory  is attached where can store full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Address of RAM starts from 2000 to 3FFF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16K program divides in to two 8K and executes separately in RAM(8K Virtual Memory).software 56KB long is also possible by this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relevant address is an issue to start the execution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Base-Offset addressing system is a remedy for this(Physical address generation)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70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Paging in virtual Memory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524000"/>
            <a:ext cx="11704320" cy="4892040"/>
          </a:xfrm>
        </p:spPr>
        <p:txBody>
          <a:bodyPr/>
          <a:lstStyle/>
          <a:p>
            <a:r>
              <a:rPr lang="en-US" dirty="0" smtClean="0"/>
              <a:t>To make virtual Memory technique more effective, RAM area is sub divided in to smaller- sized pages(No specific rule for page size)</a:t>
            </a:r>
          </a:p>
          <a:p>
            <a:r>
              <a:rPr lang="en-US" dirty="0" smtClean="0"/>
              <a:t>Then virtual memory becomes more systematic</a:t>
            </a:r>
          </a:p>
          <a:p>
            <a:r>
              <a:rPr lang="en-US" dirty="0" smtClean="0"/>
              <a:t>The desired page size would be applicable for both RAM and secondary memory</a:t>
            </a:r>
          </a:p>
          <a:p>
            <a:r>
              <a:rPr lang="en-US" b="1" dirty="0" smtClean="0"/>
              <a:t>Memory management </a:t>
            </a:r>
            <a:r>
              <a:rPr lang="en-US" dirty="0" smtClean="0"/>
              <a:t>unit keep tracking on free page available on RAM</a:t>
            </a:r>
          </a:p>
          <a:p>
            <a:r>
              <a:rPr lang="en-US" dirty="0" smtClean="0"/>
              <a:t>If there is no free space The recently executed set of program or least recently used program will  replace with next prior set of program</a:t>
            </a:r>
          </a:p>
          <a:p>
            <a:r>
              <a:rPr lang="en-US" dirty="0" smtClean="0"/>
              <a:t>If page size is small the wastage of memory will less (Last page) memory management unit can easily handle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0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Memory in Intel Processors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70" y="1518284"/>
            <a:ext cx="7997190" cy="492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6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5004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Memory Management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" y="1463040"/>
            <a:ext cx="11460480" cy="519684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 and technique for proper utilization of Memory</a:t>
            </a:r>
          </a:p>
          <a:p>
            <a:pPr algn="just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composed of both hardware and software</a:t>
            </a:r>
          </a:p>
          <a:p>
            <a:pPr marL="0" indent="0" algn="just">
              <a:buNone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 responsibilities of the memory manager</a:t>
            </a:r>
          </a:p>
          <a:p>
            <a:pPr algn="just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Protect the memory area from unwanted accidental access</a:t>
            </a:r>
          </a:p>
          <a:p>
            <a:pPr algn="just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Utilize the available memory area in best possible way for all relevant software</a:t>
            </a:r>
          </a:p>
          <a:p>
            <a:pPr marL="0" indent="0">
              <a:buNone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Duties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track of entire memory space(both free an occupied)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Allot necessary spaces for respective program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address as per the system requirements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Oversee the smooth running of the system in memory point of view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59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Cache Memory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493520"/>
            <a:ext cx="11506200" cy="498348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any program continuous execution and result must be  store back to the main memory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a continuous communication between processor and memory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time consuming and moreover it is observed that a small fraction of the program is repeating again and again by processor(for looping or iteration programs)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 jargon(locality of reference):- from a small area the processor fetches instruction again and again.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a smaller sized SRAM to store these few instructions in a close proximity. It is nothing but a cache memory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8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97280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Schematic of cache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95" t="6313" b="3230"/>
          <a:stretch/>
        </p:blipFill>
        <p:spPr>
          <a:xfrm>
            <a:off x="0" y="1212829"/>
            <a:ext cx="6659880" cy="2880361"/>
          </a:xfrm>
          <a:prstGeom prst="snip2DiagRect">
            <a:avLst>
              <a:gd name="adj1" fmla="val 0"/>
              <a:gd name="adj2" fmla="val 14021"/>
            </a:avLst>
          </a:prstGeom>
        </p:spPr>
      </p:pic>
      <p:sp>
        <p:nvSpPr>
          <p:cNvPr id="5" name="TextBox 4"/>
          <p:cNvSpPr txBox="1"/>
          <p:nvPr/>
        </p:nvSpPr>
        <p:spPr>
          <a:xfrm>
            <a:off x="6659880" y="1244957"/>
            <a:ext cx="50901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needs next instruction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address through the bus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it comes to cache controller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whether it is in cache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it is not available, the address is released to the main memory controller and code is fetched from DRAM main 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" y="4367827"/>
            <a:ext cx="10195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code also passed through the cache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stores it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cache for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again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the cache controller will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directly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can save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is group of instructions(repeating loops) saves much more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38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539239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Why cache required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11704320" cy="4876800"/>
          </a:xfrm>
        </p:spPr>
        <p:txBody>
          <a:bodyPr/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increasing the speed of processor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size of the main memory but it won’t make working of memory faster 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these two is not beneficial</a:t>
            </a:r>
          </a:p>
          <a:p>
            <a:pPr lvl="1"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is faster and main memory is slower</a:t>
            </a:r>
          </a:p>
          <a:p>
            <a:pPr marL="0" indent="0" algn="just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memory</a:t>
            </a:r>
          </a:p>
          <a:p>
            <a:pPr marL="0" indent="0" algn="just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SRAM(Less access time)</a:t>
            </a:r>
          </a:p>
          <a:p>
            <a:pPr marL="0" indent="0" algn="just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DRAM(Cost Effective, It offers much more storage area)</a:t>
            </a:r>
          </a:p>
          <a:p>
            <a:pPr marL="0" indent="0">
              <a:buNone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8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Classification of cache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1478280"/>
            <a:ext cx="11750040" cy="469868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early stage single cache for both data and program Common cache or unified  cache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cache uses memory space effectively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this cache is full it will over write by deleting some instruction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Later stage separate cache for program and data(Split cache)</a:t>
            </a:r>
          </a:p>
          <a:p>
            <a:pPr lvl="1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cache</a:t>
            </a:r>
          </a:p>
          <a:p>
            <a:pPr lvl="1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cache</a:t>
            </a:r>
          </a:p>
          <a:p>
            <a:pPr lvl="2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free from over writing</a:t>
            </a:r>
          </a:p>
          <a:p>
            <a:pPr lvl="2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Underutilization of memory space</a:t>
            </a:r>
          </a:p>
          <a:p>
            <a:pPr marL="914400" lvl="2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41694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Level of cache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61160"/>
            <a:ext cx="11049000" cy="4515803"/>
          </a:xfrm>
        </p:spPr>
        <p:txBody>
          <a:bodyPr/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position(levels) of cache it is divided in to three for optimum performance of computer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cache closest to processor is called level 1 (L1 cache). 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part of CPU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Both works at same clock speed as that of processor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very similar to CPU registers(considering access time)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limitation in size since it is in same processor wafer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29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11826240" cy="5151120"/>
          </a:xfrm>
        </p:spPr>
        <p:txBody>
          <a:bodyPr>
            <a:no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2 cache(L2 cache) with in the same package of the processor but in a separate wafer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l2 cache can offer more storage area.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time is almost similar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Both L1 and L2 cache are designed as primary cache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3 (L3 cache)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Usually outside the processor package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 size is more compared with L1 and L2 caches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take more time to communicate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designed as secondary cache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Level of cache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51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1" y="1402080"/>
            <a:ext cx="11118669" cy="5103223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Erasing the programs</a:t>
            </a:r>
          </a:p>
          <a:p>
            <a:pPr marL="0" indent="0">
              <a:buNone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need special writing methods 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special wiping methods</a:t>
            </a: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 the programs remain there even if it get switched off</a:t>
            </a:r>
          </a:p>
          <a:p>
            <a:pPr marL="457200" lvl="1" indent="0">
              <a:buNone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PROM</a:t>
            </a:r>
          </a:p>
          <a:p>
            <a:pPr marL="457200" lvl="1" indent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UV PROM</a:t>
            </a:r>
          </a:p>
          <a:p>
            <a:pPr marL="457200" lvl="1" indent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None/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EEPROM</a:t>
            </a:r>
          </a:p>
          <a:p>
            <a:pPr marL="457200" lvl="1" indent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None/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EPROM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lvl="1" indent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400"/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FLASH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Computer Memory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462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Cache in </a:t>
            </a:r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ntel Processors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337" y="1879668"/>
            <a:ext cx="842989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9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Cache Hit and Hit Rate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instruction or data, which is currently required by processor, is available within cache it is known as a cache Hit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it is not available within the cache is known as cache miss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such a cache hit is expressed as a percentage is known as hit Rate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modern computers an average hit rate is 90%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937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4920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Storing results in Cache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" y="1417320"/>
            <a:ext cx="11902440" cy="530352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store the computation result in a main memory cache is also taken part of this action</a:t>
            </a:r>
          </a:p>
          <a:p>
            <a:pPr marL="0" indent="0" algn="just"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Methods,</a:t>
            </a:r>
          </a:p>
          <a:p>
            <a:pPr lvl="1" algn="just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through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-Both Cache and main memory are updated simultaneously</a:t>
            </a:r>
          </a:p>
          <a:p>
            <a:pPr lvl="1" algn="just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Back </a:t>
            </a:r>
            <a:r>
              <a:rPr lang="en-AE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 will update immediately and main memory will update later stage</a:t>
            </a:r>
          </a:p>
          <a:p>
            <a:pPr marL="0" indent="0" algn="just">
              <a:buNone/>
            </a:pPr>
            <a:endParaRPr lang="en-US" sz="3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correlation between the main memory and cache a cache directory is maintained by the cache controller</a:t>
            </a:r>
          </a:p>
          <a:p>
            <a:pPr lvl="1" algn="just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controller having additional storage area to keep track of which portion of main memory contents is occupying certain area of cache</a:t>
            </a:r>
          </a:p>
          <a:p>
            <a:pPr lvl="1" algn="just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known as mapping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8786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Mapping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63040"/>
            <a:ext cx="11765280" cy="51815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There are three types of Mapping</a:t>
            </a:r>
          </a:p>
          <a:p>
            <a:r>
              <a:rPr lang="en-US" dirty="0" smtClean="0"/>
              <a:t>Directed Mapped Cache</a:t>
            </a:r>
          </a:p>
          <a:p>
            <a:r>
              <a:rPr lang="en-US" dirty="0" smtClean="0"/>
              <a:t>Set associative cache</a:t>
            </a:r>
          </a:p>
          <a:p>
            <a:r>
              <a:rPr lang="en-US" dirty="0" smtClean="0"/>
              <a:t>Fully Associative cache</a:t>
            </a:r>
          </a:p>
          <a:p>
            <a:pPr marL="0" indent="0">
              <a:buNone/>
            </a:pPr>
            <a:r>
              <a:rPr lang="en-US" b="1" dirty="0" smtClean="0"/>
              <a:t>Directed Mapped Cache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4191952"/>
            <a:ext cx="9850684" cy="18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46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Schematic of direct mapped cache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0832"/>
            <a:ext cx="10073640" cy="5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9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20" y="1635180"/>
            <a:ext cx="10515600" cy="183662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Schematic of direct mapped cache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6720" y="3781425"/>
            <a:ext cx="116128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cache 32 lines and 64 Bytes which is equal to one page size in main memory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we copy Line 7 from any page of main memory it will get placed line 7 in cache memory(Only line wise, No byte wise)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control cache ,there is cache controller and inside this cache directory or TAG-RAM(12 bit) to track cache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0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Cache Directory Entry Details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16" y="1325563"/>
            <a:ext cx="11996968" cy="5059997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37504"/>
              </p:ext>
            </p:extLst>
          </p:nvPr>
        </p:nvGraphicFramePr>
        <p:xfrm>
          <a:off x="3834674" y="149472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433440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70414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157839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37692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668495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8543109" y="2673531"/>
            <a:ext cx="1567542" cy="6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43109" y="2464526"/>
            <a:ext cx="1367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43109" y="2220686"/>
            <a:ext cx="1245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43109" y="2055223"/>
            <a:ext cx="1184365" cy="17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656586"/>
              </p:ext>
            </p:extLst>
          </p:nvPr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3714852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53449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 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84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895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13 bit Address of the processor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1737360"/>
            <a:ext cx="11323320" cy="4572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A6-A12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(highest seven bits) of memory address used to select one of 128 pages of main memory</a:t>
            </a:r>
          </a:p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A3-A5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used to select one out of 8 sets within the target page</a:t>
            </a:r>
          </a:p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A1-A2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used to select one out of four lines of the selected set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 target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entire selected line will send to processor through cache controller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975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12 Bit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ache Directory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" y="1825625"/>
            <a:ext cx="11475720" cy="4351338"/>
          </a:xfrm>
        </p:spPr>
        <p:txBody>
          <a:bodyPr/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set, total of 8 set in cache have separate 12 bit locations are available within a cache directory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 of these 12 bit the highest seven bit are reserved for TAG bits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one bit is act as TAG valid( Status 1) bit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four bits are act as line valid bits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12 bit format represents all four lines of the particular selected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66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7320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Working of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" y="1554480"/>
            <a:ext cx="11734800" cy="502920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processor needs a  line(not single bit  so A0=0) it send its address out</a:t>
            </a:r>
          </a:p>
          <a:p>
            <a:pPr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address is first captured by cache controller </a:t>
            </a:r>
          </a:p>
          <a:p>
            <a:pPr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address using bits A3-A5 cache controller identify the set in the cache directory</a:t>
            </a:r>
          </a:p>
          <a:p>
            <a:pPr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 it will compare the highest 7 bits of address with Highest 7 TAG bits in the cache directory</a:t>
            </a:r>
          </a:p>
          <a:p>
            <a:pPr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it matches, it check TAG validity(Available or not)</a:t>
            </a:r>
          </a:p>
          <a:p>
            <a:pPr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it valid then it read line information from bits A1-A2</a:t>
            </a:r>
          </a:p>
          <a:p>
            <a:pPr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line valid bit of selected line is one(valid) in cache directory the required line is available in the cache(cache hit) other wise cache miss</a:t>
            </a:r>
          </a:p>
          <a:p>
            <a:pPr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can select from cache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66" y="1689463"/>
            <a:ext cx="10779034" cy="44875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Erasing is not possible at all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Factory Fabricated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Programs are the basic forms in</a:t>
            </a:r>
            <a:r>
              <a:rPr lang="en-AE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their silicon wafer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Mass production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Very cheap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252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1825625"/>
            <a:ext cx="11597640" cy="4351338"/>
          </a:xfrm>
        </p:spPr>
        <p:txBody>
          <a:bodyPr>
            <a:norm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cache miss occurs Full address will send to memory controller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reads the data from main memory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read is passed through cache controller stores it in cache with proper updates in cache directory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 and set is followed same as in the main memory with the support of A1- A5</a:t>
            </a: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014" y="0"/>
            <a:ext cx="12443014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34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48" y="1554480"/>
            <a:ext cx="11780992" cy="4652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918" y="0"/>
            <a:ext cx="12436918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56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58240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Set Associative Cache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11887200" cy="545592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 disadvantages of Direct mapping technique is that the  same lines in different pages is not available simultaneously to the processor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there will continuous cache miss is known as thrashing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disadvantage can be eliminated by introduction of set associative cache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generally designed as two-way or four-way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two-way method two separate caches of same size as that of a page of main memory are provided.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both caches are directed mapped cache(having same tagging technique)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90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Two-Way set associative cache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88" y="1630680"/>
            <a:ext cx="11421624" cy="4948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1520" y="1478280"/>
            <a:ext cx="72652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pages of cache, each having 64 bytes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case both caches are searched one after another</a:t>
            </a:r>
          </a:p>
        </p:txBody>
      </p:sp>
    </p:spTree>
    <p:extLst>
      <p:ext uri="{BB962C8B-B14F-4D97-AF65-F5344CB8AC3E}">
        <p14:creationId xmlns:p14="http://schemas.microsoft.com/office/powerpoint/2010/main" val="277063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Fully Associative cache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" y="1478280"/>
            <a:ext cx="11887200" cy="5013960"/>
          </a:xfrm>
        </p:spPr>
        <p:txBody>
          <a:bodyPr>
            <a:no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associative caches are induced some amount of restriction against the same lines from too many pages 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is free from this restriction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method any line from main memory may be placed any where in the cache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complete address is preserved as the tag address within the cache controller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make response faster the search within controller is performed through hardware mechanism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51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Replacement Algorithms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" y="1478280"/>
            <a:ext cx="11643360" cy="512064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Caches are initially empty and it gets filled slowly by instructions and data as the work progressed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direct mapping over writing is happens to use dedicated line number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other two several algorithms are available</a:t>
            </a: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348164"/>
            <a:ext cx="5867400" cy="20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0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5004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DMA(Direct Memory Access)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779904"/>
            <a:ext cx="10957560" cy="46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80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DMA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oogle Shape;185;gecc20b6bd5_0_0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98120" y="1524000"/>
            <a:ext cx="7010400" cy="4892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7299960" y="1710095"/>
            <a:ext cx="46024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specifies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sends file name to disc controller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 controller locates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sends file length to MM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 assigns space in main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sends starting address and file length to DMA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asks disk controller to copy</a:t>
            </a:r>
          </a:p>
        </p:txBody>
      </p:sp>
    </p:spTree>
    <p:extLst>
      <p:ext uri="{BB962C8B-B14F-4D97-AF65-F5344CB8AC3E}">
        <p14:creationId xmlns:p14="http://schemas.microsoft.com/office/powerpoint/2010/main" val="47277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825624"/>
            <a:ext cx="11887200" cy="4651375"/>
          </a:xfrm>
        </p:spPr>
        <p:txBody>
          <a:bodyPr>
            <a:no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technique for direct communication between memory and other peripherals or devices, bypassing the processors 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combination of hardware and software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 large set of data(not required processing) transferring normal path is a time consuming one which can be over come by this .method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three state bus buffer</a:t>
            </a:r>
          </a:p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Normally processor handles the buses but during DMA operation DMA handles bus control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47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58239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" y="1310640"/>
            <a:ext cx="11902440" cy="537972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 buffers are connected to HLDA and normally it is low so, all buffers are ON</a:t>
            </a:r>
          </a:p>
          <a:p>
            <a:pPr algn="just"/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DMA request come(HOLD =1) then HLDA=1, buffers will OFF</a:t>
            </a:r>
          </a:p>
          <a:p>
            <a:pPr algn="just"/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DMA controller is capable to generate 16 bit address</a:t>
            </a:r>
          </a:p>
          <a:p>
            <a:pPr algn="just"/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address lines A8-A15 are multiplexed with D0-D7 and it is De- multiplexed  with  the support of ADSTB signal(Like ALE Signal)</a:t>
            </a:r>
          </a:p>
          <a:p>
            <a:pPr algn="just"/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two buffers 74373#1 and 74373#2,which is activated with the help of AEN signal generated by DMA</a:t>
            </a:r>
          </a:p>
          <a:p>
            <a:pPr algn="just"/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Normally 74373#1 is </a:t>
            </a:r>
            <a:r>
              <a:rPr lang="en-US" sz="3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actvated</a:t>
            </a:r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at DMA operation 74373#2 will get activated</a:t>
            </a:r>
          </a:p>
          <a:p>
            <a:pPr algn="just"/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DMA’s four lowest Address pins are bidirectional since in normal operation it will receive address from processor and in DMA operation DMA controller provides Address to other peripherals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7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PROM(Programmable Read only Memory)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63" y="1506583"/>
            <a:ext cx="11188337" cy="467038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One time Programming(OTP)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holds data forever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flexibility than ROM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More expensive than ROM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15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Steps for file reading operation using DMA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37" y="1493520"/>
            <a:ext cx="1187567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4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24" y="1463040"/>
            <a:ext cx="11832575" cy="504444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Steps for file reading operation using DMA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689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17" y="1478280"/>
            <a:ext cx="11740243" cy="492251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Steps for file reading operation using DMA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23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34" y="1432560"/>
            <a:ext cx="11601214" cy="329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918" y="0"/>
            <a:ext cx="12436918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94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73480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Input/output Organization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" y="1371600"/>
            <a:ext cx="11932920" cy="531876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requirements for a computer system 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Modules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speed interfacing of I/O modules need a high bandwidth(Video Interface)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Slowest I/O interface device is keyboard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processor point of view other than memory all other devices are I/O devices</a:t>
            </a: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</a:t>
            </a: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Interrupt Controller USART,DMA etc.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503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General Structure of any link between a host and its peripheral unit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880" y="1722121"/>
            <a:ext cx="10676240" cy="40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02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478280"/>
            <a:ext cx="11719560" cy="515112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peripherals are connected through any one of this method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Programmed I/O-Polling method (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Asynchronous)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driven I/O (Asynchronous)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 memory Access (Synchronous)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programmed I/O processor knows when it transmit no idea when it receive so wait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states are there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interrupt driven I/O the transaction begin with the interrupt signal from peripherals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Both this controlled by processor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General Structure of any link between a host and its peripheral unit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701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38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Classification of Communication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Depends on various characteristics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980"/>
          <a:stretch/>
        </p:blipFill>
        <p:spPr>
          <a:xfrm>
            <a:off x="309565" y="2942113"/>
            <a:ext cx="11694789" cy="30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0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Synchronous and Asynchronous Communication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" y="1447800"/>
            <a:ext cx="11704320" cy="521208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synchronous communication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common clock governs the communication between any two devices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Ex. Communication between processor and main memory(System Clock)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can finished within predefined time</a:t>
            </a:r>
          </a:p>
          <a:p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Communication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devices in communication has different clock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is completed with the help of handshaking signals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531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52" y="2209800"/>
            <a:ext cx="11091096" cy="3596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4918" y="0"/>
            <a:ext cx="12436918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EPROM (Erasable Programmable Read Only Memory)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09" y="1645920"/>
            <a:ext cx="11040291" cy="453104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Facilitates with programmability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any Prototype development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expensive than PROM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Completely erased by exposing to UV radiation(More than 15 Minutes)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transplant quarts window is provided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399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554" y="1367245"/>
            <a:ext cx="11451772" cy="4075611"/>
          </a:xfrm>
          <a:solidFill>
            <a:schemeClr val="accent2"/>
          </a:solidFill>
        </p:spPr>
        <p:txBody>
          <a:bodyPr/>
          <a:lstStyle/>
          <a:p>
            <a:pPr marL="0" indent="0" algn="just">
              <a:buNone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5: The Memory System Types of memory - RAM, ROM. Memory Characteristics and Hierarchy. Cache memory – The basics of Caches, Mapping techniques, Improving Cache performance. Virtual memory – Overlay, Memory management, Address translation. Input/Output Organization – Introduction, Synchronous vs. asynchronous I/O, Programmed I/O, Interrupt driven I/O, Direct Memory Access.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00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EEPROM(Electrical Erasable Programmable read only Memory)-EPROM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423" y="1811383"/>
            <a:ext cx="11127377" cy="436558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required to erase the program is milliseconds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Much less than EPROM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suitable for software development and testing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Writing and erasing are used 5V DC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94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45623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Very much similar to EEPROM</a:t>
            </a:r>
          </a:p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EEPROM is byte-wise erasable whereas flash is not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851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3092</Words>
  <Application>Microsoft Office PowerPoint</Application>
  <PresentationFormat>Widescreen</PresentationFormat>
  <Paragraphs>381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Times New Roman</vt:lpstr>
      <vt:lpstr>Wingdings</vt:lpstr>
      <vt:lpstr>Office Theme</vt:lpstr>
      <vt:lpstr>Module 5</vt:lpstr>
      <vt:lpstr>Computer Memory Tree</vt:lpstr>
      <vt:lpstr>Types of Computer Memory</vt:lpstr>
      <vt:lpstr>Types of Computer Memory</vt:lpstr>
      <vt:lpstr>ROM</vt:lpstr>
      <vt:lpstr>PROM(Programmable Read only Memory)</vt:lpstr>
      <vt:lpstr>EPROM (Erasable Programmable Read Only Memory)</vt:lpstr>
      <vt:lpstr>EEPROM(Electrical Erasable Programmable read only Memory)-EPROM</vt:lpstr>
      <vt:lpstr>FLASH</vt:lpstr>
      <vt:lpstr>RAM(Read/Write Memory)</vt:lpstr>
      <vt:lpstr>DRAM(Dynamic RAM)</vt:lpstr>
      <vt:lpstr>SRAM(Static RAM)</vt:lpstr>
      <vt:lpstr>SDRAM (Synchronous DRAM)</vt:lpstr>
      <vt:lpstr>Main Memory</vt:lpstr>
      <vt:lpstr>Main Memory reading and writing</vt:lpstr>
      <vt:lpstr>DRAM Refreshing</vt:lpstr>
      <vt:lpstr>Secondary Memory</vt:lpstr>
      <vt:lpstr>Hard Disc</vt:lpstr>
      <vt:lpstr>Optical Disc</vt:lpstr>
      <vt:lpstr>Memory Characteristics and Hierarchy</vt:lpstr>
      <vt:lpstr>Access Time</vt:lpstr>
      <vt:lpstr>Cost of storage per bit</vt:lpstr>
      <vt:lpstr>Affordable Convenient Size</vt:lpstr>
      <vt:lpstr>Memory Hierarchy</vt:lpstr>
      <vt:lpstr>Memory Hierarchy</vt:lpstr>
      <vt:lpstr>Memory Hierarchy</vt:lpstr>
      <vt:lpstr>Connecting Buses for these Modules</vt:lpstr>
      <vt:lpstr>Virtual Memory</vt:lpstr>
      <vt:lpstr>Overlay</vt:lpstr>
      <vt:lpstr>Virtual Memory </vt:lpstr>
      <vt:lpstr>Paging in virtual Memory</vt:lpstr>
      <vt:lpstr>Virtual Memory in Intel Processors </vt:lpstr>
      <vt:lpstr>Memory Management</vt:lpstr>
      <vt:lpstr>Cache Memory</vt:lpstr>
      <vt:lpstr>Schematic of cache</vt:lpstr>
      <vt:lpstr>Why cache required</vt:lpstr>
      <vt:lpstr>Classification of cache</vt:lpstr>
      <vt:lpstr>Level of cache</vt:lpstr>
      <vt:lpstr>Level of cache</vt:lpstr>
      <vt:lpstr>Cache in Intel Processors</vt:lpstr>
      <vt:lpstr>Cache Hit and Hit Rate</vt:lpstr>
      <vt:lpstr>Storing results in Cache</vt:lpstr>
      <vt:lpstr>Mapping</vt:lpstr>
      <vt:lpstr>Schematic of direct mapped cache</vt:lpstr>
      <vt:lpstr>Schematic of direct mapped cache</vt:lpstr>
      <vt:lpstr>Cache Directory Entry Details</vt:lpstr>
      <vt:lpstr>13 bit Address of the processor</vt:lpstr>
      <vt:lpstr>12 Bit Cache Directory</vt:lpstr>
      <vt:lpstr>Working of Cache</vt:lpstr>
      <vt:lpstr>PowerPoint Presentation</vt:lpstr>
      <vt:lpstr>PowerPoint Presentation</vt:lpstr>
      <vt:lpstr>Set Associative Cache</vt:lpstr>
      <vt:lpstr>Two-Way set associative cache</vt:lpstr>
      <vt:lpstr>Fully Associative cache</vt:lpstr>
      <vt:lpstr>Replacement Algorithms</vt:lpstr>
      <vt:lpstr>DMA(Direct Memory Access)</vt:lpstr>
      <vt:lpstr>DMA</vt:lpstr>
      <vt:lpstr>DMA</vt:lpstr>
      <vt:lpstr>DMA</vt:lpstr>
      <vt:lpstr>Steps for file reading operation using DMA</vt:lpstr>
      <vt:lpstr>Steps for file reading operation using DMA</vt:lpstr>
      <vt:lpstr>Steps for file reading operation using DMA</vt:lpstr>
      <vt:lpstr>PowerPoint Presentation</vt:lpstr>
      <vt:lpstr>Input/output Organization </vt:lpstr>
      <vt:lpstr>General Structure of any link between a host and its peripheral unit</vt:lpstr>
      <vt:lpstr>General Structure of any link between a host and its peripheral unit</vt:lpstr>
      <vt:lpstr>Classification of Communication</vt:lpstr>
      <vt:lpstr>Synchronous and Asynchronous Communication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5</dc:title>
  <dc:creator>Melvin C Jose</dc:creator>
  <cp:lastModifiedBy>Melvin C Jose</cp:lastModifiedBy>
  <cp:revision>99</cp:revision>
  <dcterms:created xsi:type="dcterms:W3CDTF">2021-09-14T08:07:35Z</dcterms:created>
  <dcterms:modified xsi:type="dcterms:W3CDTF">2021-09-18T09:46:43Z</dcterms:modified>
</cp:coreProperties>
</file>